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361-AB16-4B3B-9B56-C847F8073C8A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0DBB-AEE4-42A1-817B-710F3FC68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3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361-AB16-4B3B-9B56-C847F8073C8A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0DBB-AEE4-42A1-817B-710F3FC68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03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361-AB16-4B3B-9B56-C847F8073C8A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0DBB-AEE4-42A1-817B-710F3FC68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71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361-AB16-4B3B-9B56-C847F8073C8A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0DBB-AEE4-42A1-817B-710F3FC68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79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361-AB16-4B3B-9B56-C847F8073C8A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0DBB-AEE4-42A1-817B-710F3FC68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48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361-AB16-4B3B-9B56-C847F8073C8A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0DBB-AEE4-42A1-817B-710F3FC68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60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361-AB16-4B3B-9B56-C847F8073C8A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0DBB-AEE4-42A1-817B-710F3FC68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5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361-AB16-4B3B-9B56-C847F8073C8A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0DBB-AEE4-42A1-817B-710F3FC68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361-AB16-4B3B-9B56-C847F8073C8A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0DBB-AEE4-42A1-817B-710F3FC68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41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361-AB16-4B3B-9B56-C847F8073C8A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0DBB-AEE4-42A1-817B-710F3FC68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2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361-AB16-4B3B-9B56-C847F8073C8A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0DBB-AEE4-42A1-817B-710F3FC68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24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C7361-AB16-4B3B-9B56-C847F8073C8A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20DBB-AEE4-42A1-817B-710F3FC68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57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44520" y="3590907"/>
            <a:ext cx="5032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Охвачено:</a:t>
            </a:r>
          </a:p>
          <a:p>
            <a:pPr>
              <a:spcAft>
                <a:spcPts val="0"/>
              </a:spcAft>
            </a:pPr>
            <a:r>
              <a:rPr lang="ru-RU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муниципальных районов</a:t>
            </a:r>
          </a:p>
          <a:p>
            <a:pPr>
              <a:spcAft>
                <a:spcPts val="0"/>
              </a:spcAft>
            </a:pPr>
            <a:r>
              <a:rPr lang="ru-RU" sz="2800" b="1" kern="1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общеобразовательные организации</a:t>
            </a:r>
            <a:endParaRPr lang="ru-RU" sz="2800" b="1" kern="1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3506462"/>
            <a:ext cx="462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критерий: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ru-RU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внесение изменений в ООП, вступивших в силу с 1.09.2025г.</a:t>
            </a:r>
          </a:p>
          <a:p>
            <a:pPr>
              <a:spcAft>
                <a:spcPts val="0"/>
              </a:spcAft>
            </a:pPr>
            <a:endParaRPr lang="ru-RU" sz="2800" b="1" kern="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5344" y="296918"/>
            <a:ext cx="10037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анализа основных образовательных программ, размещенных на официальных сайтах ОО</a:t>
            </a:r>
            <a:endParaRPr lang="ru-RU" sz="28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449">
            <a:off x="334659" y="4015942"/>
            <a:ext cx="980213" cy="107480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587752" y="1362456"/>
            <a:ext cx="726033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353312" y="1741670"/>
            <a:ext cx="10149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типичных затруднений для организации методического сопровождения управленских команд ОО</a:t>
            </a:r>
          </a:p>
          <a:p>
            <a:pPr>
              <a:spcAft>
                <a:spcPts val="0"/>
              </a:spcAft>
            </a:pPr>
            <a:r>
              <a:rPr lang="ru-RU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kern="1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712720" y="2822448"/>
            <a:ext cx="7260336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85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5925" y="289024"/>
            <a:ext cx="2710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4213" y="987504"/>
            <a:ext cx="3521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335385"/>
              </p:ext>
            </p:extLst>
          </p:nvPr>
        </p:nvGraphicFramePr>
        <p:xfrm>
          <a:off x="1142388" y="1624429"/>
          <a:ext cx="5953125" cy="1652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3125">
                  <a:extLst>
                    <a:ext uri="{9D8B030D-6E8A-4147-A177-3AD203B41FA5}">
                      <a16:colId xmlns:a16="http://schemas.microsoft.com/office/drawing/2014/main" val="1659360889"/>
                    </a:ext>
                  </a:extLst>
                </a:gridCol>
              </a:tblGrid>
              <a:tr h="706279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Скорректирована формулировка принципа </a:t>
                      </a:r>
                      <a:r>
                        <a:rPr lang="ru-RU" sz="18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здоровьесбережения</a:t>
                      </a:r>
                      <a:endParaRPr lang="ru-RU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71" marR="2697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499175"/>
                  </a:ext>
                </a:extLst>
              </a:tr>
              <a:tr h="39735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 общий объем аудиторной нагрузки</a:t>
                      </a:r>
                      <a:endParaRPr lang="ru-RU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71" marR="2697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981886"/>
                  </a:ext>
                </a:extLst>
              </a:tr>
              <a:tr h="39735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Прописана возможность освоения ООП НОО за три года.</a:t>
                      </a:r>
                      <a:endParaRPr lang="ru-RU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71" marR="2697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9355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1253" y="3203555"/>
            <a:ext cx="7900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достижения планируемых результатов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527781"/>
              </p:ext>
            </p:extLst>
          </p:nvPr>
        </p:nvGraphicFramePr>
        <p:xfrm>
          <a:off x="1142388" y="3769995"/>
          <a:ext cx="6934811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34811">
                  <a:extLst>
                    <a:ext uri="{9D8B030D-6E8A-4147-A177-3AD203B41FA5}">
                      <a16:colId xmlns:a16="http://schemas.microsoft.com/office/drawing/2014/main" val="1961194784"/>
                    </a:ext>
                  </a:extLst>
                </a:gridCol>
              </a:tblGrid>
              <a:tr h="329647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 кодификатор проверяемых требований к </a:t>
                      </a:r>
                      <a:r>
                        <a:rPr lang="ru-RU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метапредметным</a:t>
                      </a: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результатам освоения </a:t>
                      </a:r>
                      <a:r>
                        <a:rPr lang="ru-RU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ООП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ru-RU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71" marR="2697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79109"/>
                  </a:ext>
                </a:extLst>
              </a:tr>
              <a:tr h="329647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 перечень процедур внутренней оценки включено психолого- педагогическое </a:t>
                      </a:r>
                      <a:r>
                        <a:rPr lang="ru-RU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 (ООП ООО, СОО)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ru-RU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71" marR="2697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680839"/>
                  </a:ext>
                </a:extLst>
              </a:tr>
              <a:tr h="329647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Прописаны </a:t>
                      </a: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контрольным </a:t>
                      </a:r>
                      <a:r>
                        <a:rPr lang="ru-RU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работам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ru-RU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71" marR="2697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128592"/>
                  </a:ext>
                </a:extLst>
              </a:tr>
              <a:tr h="329647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Дано определение практической работы. Определена длительность практической </a:t>
                      </a:r>
                      <a:r>
                        <a:rPr lang="ru-RU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(ООП ОООЮ ООП СОО)</a:t>
                      </a:r>
                      <a:endParaRPr lang="ru-RU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71" marR="2697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822866"/>
                  </a:ext>
                </a:extLst>
              </a:tr>
            </a:tbl>
          </a:graphicData>
        </a:graphic>
      </p:graphicFrame>
      <p:sp>
        <p:nvSpPr>
          <p:cNvPr id="10" name="Выноска 1 9"/>
          <p:cNvSpPr/>
          <p:nvPr/>
        </p:nvSpPr>
        <p:spPr>
          <a:xfrm>
            <a:off x="7260336" y="1325880"/>
            <a:ext cx="3886200" cy="320040"/>
          </a:xfrm>
          <a:prstGeom prst="borderCallout1">
            <a:avLst>
              <a:gd name="adj1" fmla="val 55893"/>
              <a:gd name="adj2" fmla="val -2686"/>
              <a:gd name="adj3" fmla="val 141071"/>
              <a:gd name="adj4" fmla="val -41627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внесено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7376160" y="2054352"/>
            <a:ext cx="3886200" cy="320040"/>
          </a:xfrm>
          <a:prstGeom prst="borderCallout1">
            <a:avLst>
              <a:gd name="adj1" fmla="val 47322"/>
              <a:gd name="adj2" fmla="val -1509"/>
              <a:gd name="adj3" fmla="val 132500"/>
              <a:gd name="adj4" fmla="val -37862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внесено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1 11"/>
          <p:cNvSpPr/>
          <p:nvPr/>
        </p:nvSpPr>
        <p:spPr>
          <a:xfrm>
            <a:off x="7751064" y="2557272"/>
            <a:ext cx="3886200" cy="524256"/>
          </a:xfrm>
          <a:prstGeom prst="borderCallout1">
            <a:avLst>
              <a:gd name="adj1" fmla="val 50145"/>
              <a:gd name="adj2" fmla="val -2451"/>
              <a:gd name="adj3" fmla="val 61919"/>
              <a:gd name="adj4" fmla="val -29627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Отсутствует в большинстве ООП НОО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1 12"/>
          <p:cNvSpPr/>
          <p:nvPr/>
        </p:nvSpPr>
        <p:spPr>
          <a:xfrm>
            <a:off x="7860792" y="3764280"/>
            <a:ext cx="3886200" cy="320040"/>
          </a:xfrm>
          <a:prstGeom prst="borderCallout1">
            <a:avLst>
              <a:gd name="adj1" fmla="val 55893"/>
              <a:gd name="adj2" fmla="val -2686"/>
              <a:gd name="adj3" fmla="val 129643"/>
              <a:gd name="adj4" fmla="val -49627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внесено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8823960" y="4596384"/>
            <a:ext cx="3133344" cy="320040"/>
          </a:xfrm>
          <a:prstGeom prst="borderCallout1">
            <a:avLst>
              <a:gd name="adj1" fmla="val 55893"/>
              <a:gd name="adj2" fmla="val -2686"/>
              <a:gd name="adj3" fmla="val 129643"/>
              <a:gd name="adj4" fmla="val -82483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внесено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 1 14"/>
          <p:cNvSpPr/>
          <p:nvPr/>
        </p:nvSpPr>
        <p:spPr>
          <a:xfrm>
            <a:off x="8180832" y="5306568"/>
            <a:ext cx="3133344" cy="320040"/>
          </a:xfrm>
          <a:prstGeom prst="borderCallout1">
            <a:avLst>
              <a:gd name="adj1" fmla="val 13036"/>
              <a:gd name="adj2" fmla="val -1811"/>
              <a:gd name="adj3" fmla="val 78214"/>
              <a:gd name="adj4" fmla="val -62931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внесено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1 15"/>
          <p:cNvSpPr/>
          <p:nvPr/>
        </p:nvSpPr>
        <p:spPr>
          <a:xfrm>
            <a:off x="8689848" y="6135624"/>
            <a:ext cx="3133344" cy="320040"/>
          </a:xfrm>
          <a:prstGeom prst="borderCallout1">
            <a:avLst>
              <a:gd name="adj1" fmla="val 41607"/>
              <a:gd name="adj2" fmla="val -2103"/>
              <a:gd name="adj3" fmla="val 81071"/>
              <a:gd name="adj4" fmla="val -79857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внесено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57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0868" y="0"/>
            <a:ext cx="4153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120" y="528566"/>
            <a:ext cx="5878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учебных предметов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515771"/>
              </p:ext>
            </p:extLst>
          </p:nvPr>
        </p:nvGraphicFramePr>
        <p:xfrm>
          <a:off x="737615" y="1024128"/>
          <a:ext cx="6829425" cy="3316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9425">
                  <a:extLst>
                    <a:ext uri="{9D8B030D-6E8A-4147-A177-3AD203B41FA5}">
                      <a16:colId xmlns:a16="http://schemas.microsoft.com/office/drawing/2014/main" val="2913808346"/>
                    </a:ext>
                  </a:extLst>
                </a:gridCol>
              </a:tblGrid>
              <a:tr h="1121537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РП </a:t>
                      </a:r>
                      <a:r>
                        <a:rPr lang="ru-RU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включены</a:t>
                      </a:r>
                      <a:r>
                        <a:rPr lang="ru-RU" sz="18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</a:t>
                      </a: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(кодификатор) распределенных по классам проверяемых требований к результатам освоения ООП и элементов содержания </a:t>
                      </a:r>
                      <a:endParaRPr lang="ru-RU" sz="18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ru-RU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71" marR="2697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40154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Составлены 2 варианта РП по </a:t>
                      </a:r>
                      <a:r>
                        <a:rPr lang="ru-RU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истории (ООП ООО)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ru-RU" sz="18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Внесен перечень требований к результатами освоения и элементов содержания, проверяемым на ОГЭ и ЕГЭ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ru-RU" sz="18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Поурочное планирование  РП соответствует поурочному планированию в ФРП непосредственного применения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8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71" marR="2697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29854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8544" y="4166489"/>
            <a:ext cx="7297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</a:t>
            </a:r>
            <a:r>
              <a:rPr lang="ru-RU" sz="24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(ООП ООО, СОО)</a:t>
            </a:r>
            <a:endParaRPr lang="ru-RU" sz="24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808" y="4504138"/>
            <a:ext cx="72229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модуле «Классное руководство» предусмотрено  проведение родительских собраний по профессиональной ориентации обучающихся, ознакомлению с системой воспитания и дополнительного </a:t>
            </a:r>
            <a:r>
              <a:rPr lang="ru-RU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модуле «Профориентация»: предусмотрено проведение профессиональных проб </a:t>
            </a:r>
            <a:endParaRPr lang="ru-RU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8866632" y="752856"/>
            <a:ext cx="3133344" cy="320040"/>
          </a:xfrm>
          <a:prstGeom prst="borderCallout1">
            <a:avLst>
              <a:gd name="adj1" fmla="val 13036"/>
              <a:gd name="adj2" fmla="val -1811"/>
              <a:gd name="adj3" fmla="val 118214"/>
              <a:gd name="adj4" fmla="val -36083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внесено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8497824" y="1856232"/>
            <a:ext cx="3133344" cy="320040"/>
          </a:xfrm>
          <a:prstGeom prst="borderCallout1">
            <a:avLst>
              <a:gd name="adj1" fmla="val 41607"/>
              <a:gd name="adj2" fmla="val -1811"/>
              <a:gd name="adj3" fmla="val 109643"/>
              <a:gd name="adj4" fmla="val -73437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внесено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9159240" y="4404360"/>
            <a:ext cx="2654808" cy="320040"/>
          </a:xfrm>
          <a:prstGeom prst="borderCallout1">
            <a:avLst>
              <a:gd name="adj1" fmla="val 33036"/>
              <a:gd name="adj2" fmla="val -2500"/>
              <a:gd name="adj3" fmla="val 206785"/>
              <a:gd name="adj4" fmla="val -44005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внесено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1 11"/>
          <p:cNvSpPr/>
          <p:nvPr/>
        </p:nvSpPr>
        <p:spPr>
          <a:xfrm>
            <a:off x="8842248" y="5739384"/>
            <a:ext cx="3133344" cy="320040"/>
          </a:xfrm>
          <a:prstGeom prst="borderCallout1">
            <a:avLst>
              <a:gd name="adj1" fmla="val 44464"/>
              <a:gd name="adj2" fmla="val -936"/>
              <a:gd name="adj3" fmla="val 129641"/>
              <a:gd name="adj4" fmla="val -28787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внесено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1 12"/>
          <p:cNvSpPr/>
          <p:nvPr/>
        </p:nvSpPr>
        <p:spPr>
          <a:xfrm>
            <a:off x="8805672" y="2731008"/>
            <a:ext cx="3133344" cy="320040"/>
          </a:xfrm>
          <a:prstGeom prst="borderCallout1">
            <a:avLst>
              <a:gd name="adj1" fmla="val 4464"/>
              <a:gd name="adj2" fmla="val -1227"/>
              <a:gd name="adj3" fmla="val 121071"/>
              <a:gd name="adj4" fmla="val -69643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внесено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8784336" y="3587496"/>
            <a:ext cx="3133344" cy="320040"/>
          </a:xfrm>
          <a:prstGeom prst="borderCallout1">
            <a:avLst>
              <a:gd name="adj1" fmla="val 18750"/>
              <a:gd name="adj2" fmla="val -1519"/>
              <a:gd name="adj3" fmla="val 98214"/>
              <a:gd name="adj4" fmla="val -61764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внесено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2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4620" y="453509"/>
            <a:ext cx="447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1652" y="1151929"/>
            <a:ext cx="2230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7377" y="3977759"/>
            <a:ext cx="452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81075" y="1788794"/>
            <a:ext cx="7124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пояснительной записке к УП: </a:t>
            </a:r>
          </a:p>
          <a:p>
            <a:pPr>
              <a:spcAft>
                <a:spcPts val="0"/>
              </a:spcAft>
            </a:pPr>
            <a:r>
              <a:rPr lang="ru-RU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включены нормы о домашнем задании, </a:t>
            </a:r>
          </a:p>
          <a:p>
            <a:pPr>
              <a:spcAft>
                <a:spcPts val="0"/>
              </a:spcAft>
            </a:pPr>
            <a:r>
              <a:rPr lang="ru-RU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указано, что применять ЭСО в урочной, внеурочной деятельности и при выполнении домашних заданий необходимо в соответствии с санитарно-эпидемиологическими требованиями и гигиеническими нормативами.</a:t>
            </a:r>
            <a:endParaRPr lang="ru-RU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4620" y="4606409"/>
            <a:ext cx="488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КУГ соответствует рекомендованному КУГ  </a:t>
            </a:r>
            <a:endParaRPr lang="ru-RU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7943088" y="1094232"/>
            <a:ext cx="3886200" cy="899160"/>
          </a:xfrm>
          <a:prstGeom prst="borderCallout1">
            <a:avLst>
              <a:gd name="adj1" fmla="val 55893"/>
              <a:gd name="adj2" fmla="val -2686"/>
              <a:gd name="adj3" fmla="val 115406"/>
              <a:gd name="adj4" fmla="val -47039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ООП НОО присутствует,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большинстве ООП ООО и СОО отсутствует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7775448" y="4017264"/>
            <a:ext cx="3886200" cy="1368552"/>
          </a:xfrm>
          <a:prstGeom prst="borderCallout1">
            <a:avLst>
              <a:gd name="adj1" fmla="val 55893"/>
              <a:gd name="adj2" fmla="val -2686"/>
              <a:gd name="adj3" fmla="val 63290"/>
              <a:gd name="adj4" fmla="val -49157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соответствует КУГ г.Грозного при организации учебного процесса по триместрам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(каникулы с 17 ноября)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8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32503" t="15792" r="29630" b="19897"/>
          <a:stretch>
            <a:fillRect/>
          </a:stretch>
        </p:blipFill>
        <p:spPr>
          <a:xfrm>
            <a:off x="6821424" y="1581912"/>
            <a:ext cx="5038344" cy="454456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5690" y="1572768"/>
            <a:ext cx="5797678" cy="4663440"/>
          </a:xfrm>
          <a:prstGeom prst="rect">
            <a:avLst/>
          </a:prstGeom>
        </p:spPr>
      </p:pic>
      <p:sp>
        <p:nvSpPr>
          <p:cNvPr id="8" name="Пятиугольник 7"/>
          <p:cNvSpPr/>
          <p:nvPr/>
        </p:nvSpPr>
        <p:spPr>
          <a:xfrm>
            <a:off x="429768" y="292608"/>
            <a:ext cx="11219688" cy="1005840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ошибки: </a:t>
            </a:r>
            <a:r>
              <a:rPr lang="ru-RU" sz="24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содержат комментарии разработчиков по составлению программы</a:t>
            </a:r>
          </a:p>
          <a:p>
            <a:pPr algn="ctr"/>
            <a:endParaRPr lang="ru-RU" sz="2400" b="1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44258" y="591186"/>
            <a:ext cx="4923854" cy="513295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44184" y="688932"/>
            <a:ext cx="5724143" cy="50169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34955" t="15954" r="14057" b="33049"/>
          <a:stretch>
            <a:fillRect/>
          </a:stretch>
        </p:blipFill>
        <p:spPr>
          <a:xfrm>
            <a:off x="512444" y="1207008"/>
            <a:ext cx="5367147" cy="489204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859536" y="3063240"/>
            <a:ext cx="2167128" cy="9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6693408" y="2523744"/>
            <a:ext cx="4747093" cy="381990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/>
          <a:srcRect l="56978" t="38233" r="15931" b="14698"/>
          <a:stretch>
            <a:fillRect/>
          </a:stretch>
        </p:blipFill>
        <p:spPr>
          <a:xfrm>
            <a:off x="7507224" y="210312"/>
            <a:ext cx="3794760" cy="2231136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8372856" y="1011936"/>
            <a:ext cx="2167128" cy="9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8" y="866775"/>
            <a:ext cx="5127427" cy="55387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1235869"/>
            <a:ext cx="613410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6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 rotWithShape="1">
          <a:blip r:embed="rId2"/>
          <a:srcRect l="34762" t="26682" r="15596" b="9464"/>
          <a:stretch/>
        </p:blipFill>
        <p:spPr bwMode="auto">
          <a:xfrm>
            <a:off x="6830568" y="1103499"/>
            <a:ext cx="4724400" cy="3952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029451" y="441780"/>
            <a:ext cx="462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оглавлении отсутствует  нумерация разделов </a:t>
            </a:r>
            <a:endParaRPr lang="ru-RU" sz="2000" b="1" kern="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b="1" kern="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628650"/>
            <a:ext cx="6382893" cy="5719763"/>
          </a:xfr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543300" y="1390650"/>
            <a:ext cx="1314450" cy="285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62050" y="1628775"/>
            <a:ext cx="1314450" cy="285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530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313</Words>
  <Application>Microsoft Office PowerPoint</Application>
  <PresentationFormat>Широкоэкранный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ЯХА</dc:creator>
  <cp:lastModifiedBy>ЯХА</cp:lastModifiedBy>
  <cp:revision>18</cp:revision>
  <dcterms:created xsi:type="dcterms:W3CDTF">2025-11-14T12:30:14Z</dcterms:created>
  <dcterms:modified xsi:type="dcterms:W3CDTF">2025-11-18T06:13:48Z</dcterms:modified>
</cp:coreProperties>
</file>